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3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61"/>
    <a:srgbClr val="A40001"/>
    <a:srgbClr val="00001F"/>
    <a:srgbClr val="9A0000"/>
    <a:srgbClr val="E60012"/>
    <a:srgbClr val="005BAC"/>
    <a:srgbClr val="0000FF"/>
    <a:srgbClr val="9E2A2C"/>
    <a:srgbClr val="4E5D70"/>
    <a:srgbClr val="BD0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18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72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91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9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19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1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90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37702-1018-4AC4-9202-A5B4D1599BED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E07C-D1FE-4D53-AE78-9A1A199954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59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32771" y="6821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愛鷹方面隊タオルデザイン案①</a:t>
            </a:r>
            <a:endParaRPr kumimoji="1" lang="en-US" altLang="ja-JP" sz="2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2771" y="517970"/>
            <a:ext cx="240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品名</a:t>
            </a:r>
            <a:r>
              <a:rPr kumimoji="1" lang="en-US" altLang="ja-JP" sz="1200" dirty="0">
                <a:latin typeface="+mj-ea"/>
                <a:ea typeface="+mj-ea"/>
              </a:rPr>
              <a:t>…</a:t>
            </a:r>
          </a:p>
          <a:p>
            <a:r>
              <a:rPr kumimoji="1" lang="ja-JP" altLang="en-US" sz="1200" dirty="0">
                <a:latin typeface="+mj-ea"/>
                <a:ea typeface="+mj-ea"/>
              </a:rPr>
              <a:t>品番</a:t>
            </a:r>
            <a:r>
              <a:rPr kumimoji="1" lang="en-US" altLang="ja-JP" sz="1200" dirty="0">
                <a:latin typeface="+mj-ea"/>
                <a:ea typeface="+mj-ea"/>
              </a:rPr>
              <a:t>…</a:t>
            </a:r>
          </a:p>
          <a:p>
            <a:r>
              <a:rPr kumimoji="1" lang="ja-JP" altLang="en-US" sz="1200" dirty="0">
                <a:latin typeface="+mj-ea"/>
                <a:ea typeface="+mj-ea"/>
              </a:rPr>
              <a:t>発注数</a:t>
            </a:r>
            <a:r>
              <a:rPr kumimoji="1" lang="en-US" altLang="ja-JP" sz="1200" dirty="0">
                <a:latin typeface="+mj-ea"/>
                <a:ea typeface="+mj-ea"/>
              </a:rPr>
              <a:t>…50</a:t>
            </a:r>
            <a:r>
              <a:rPr kumimoji="1" lang="ja-JP" altLang="en-US" sz="1200" dirty="0">
                <a:latin typeface="+mj-ea"/>
                <a:ea typeface="+mj-ea"/>
              </a:rPr>
              <a:t>枚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753600" y="4828565"/>
            <a:ext cx="228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lang="ja-JP" altLang="en-US" sz="1400" dirty="0">
                <a:solidFill>
                  <a:srgbClr val="0000FF"/>
                </a:solidFill>
              </a:rPr>
              <a:t>絆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カラー：グレー</a:t>
            </a:r>
            <a:r>
              <a:rPr lang="ja-JP" altLang="en-US" sz="1400" dirty="0">
                <a:solidFill>
                  <a:srgbClr val="0000FF"/>
                </a:solidFill>
              </a:rPr>
              <a:t>（シルバー系）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47799" y="4828565"/>
            <a:ext cx="212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kumimoji="1" lang="ja-JP" altLang="en-US" sz="1400" dirty="0">
                <a:solidFill>
                  <a:srgbClr val="0000FF"/>
                </a:solidFill>
              </a:rPr>
              <a:t>愛鷹方面隊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カラー：黄色（ゴールド系）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32771" y="2484754"/>
            <a:ext cx="11907912" cy="2095792"/>
            <a:chOff x="132771" y="2214647"/>
            <a:chExt cx="11907912" cy="209579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32771" y="2214647"/>
              <a:ext cx="11907912" cy="2095792"/>
              <a:chOff x="127807" y="452522"/>
              <a:chExt cx="11907912" cy="2095792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127807" y="452522"/>
                <a:ext cx="11907912" cy="2095792"/>
                <a:chOff x="127807" y="452522"/>
                <a:chExt cx="11907912" cy="2095792"/>
              </a:xfrm>
            </p:grpSpPr>
            <p:pic>
              <p:nvPicPr>
                <p:cNvPr id="25" name="図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7807" y="452522"/>
                  <a:ext cx="11907912" cy="2095792"/>
                </a:xfrm>
                <a:prstGeom prst="rect">
                  <a:avLst/>
                </a:prstGeom>
              </p:spPr>
            </p:pic>
            <p:sp>
              <p:nvSpPr>
                <p:cNvPr id="27" name="正方形/長方形 26"/>
                <p:cNvSpPr/>
                <p:nvPr/>
              </p:nvSpPr>
              <p:spPr>
                <a:xfrm rot="21041560">
                  <a:off x="7266890" y="1092519"/>
                  <a:ext cx="2602281" cy="560768"/>
                </a:xfrm>
                <a:prstGeom prst="rect">
                  <a:avLst/>
                </a:prstGeom>
                <a:solidFill>
                  <a:srgbClr val="000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 rot="21041560">
                  <a:off x="8440017" y="1671292"/>
                  <a:ext cx="2985091" cy="560768"/>
                </a:xfrm>
                <a:prstGeom prst="rect">
                  <a:avLst/>
                </a:prstGeom>
                <a:solidFill>
                  <a:srgbClr val="A40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 rot="21041560">
                  <a:off x="2040887" y="1016763"/>
                  <a:ext cx="5364824" cy="966475"/>
                </a:xfrm>
                <a:prstGeom prst="rect">
                  <a:avLst/>
                </a:prstGeom>
                <a:solidFill>
                  <a:srgbClr val="000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487548" y="589295"/>
                  <a:ext cx="3389127" cy="1872368"/>
                </a:xfrm>
                <a:prstGeom prst="rect">
                  <a:avLst/>
                </a:prstGeom>
                <a:solidFill>
                  <a:srgbClr val="000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487549" y="563375"/>
                <a:ext cx="4436814" cy="195060"/>
              </a:xfrm>
              <a:prstGeom prst="rect">
                <a:avLst/>
              </a:prstGeom>
              <a:solidFill>
                <a:srgbClr val="0000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61" y="2411030"/>
              <a:ext cx="1333397" cy="1753148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918361" y="2397254"/>
              <a:ext cx="3610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>
                      <a:lumMod val="85000"/>
                    </a:schemeClr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静岡 沼津市消防団</a:t>
              </a:r>
              <a:endParaRPr kumimoji="1" lang="ja-JP" altLang="en-US" sz="2800" b="1" dirty="0">
                <a:solidFill>
                  <a:schemeClr val="bg1">
                    <a:lumMod val="85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096250" y="2784615"/>
              <a:ext cx="59809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chemeClr val="accent4">
                      <a:lumMod val="75000"/>
                    </a:schemeClr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愛 鷹 方 面 隊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20999965">
              <a:off x="10320972" y="2607120"/>
              <a:ext cx="13010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A40001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火の用心</a:t>
              </a:r>
            </a:p>
          </p:txBody>
        </p:sp>
        <p:sp>
          <p:nvSpPr>
            <p:cNvPr id="2" name="星 5 1"/>
            <p:cNvSpPr/>
            <p:nvPr/>
          </p:nvSpPr>
          <p:spPr>
            <a:xfrm>
              <a:off x="10556032" y="3195718"/>
              <a:ext cx="1264432" cy="1050105"/>
            </a:xfrm>
            <a:prstGeom prst="star5">
              <a:avLst/>
            </a:prstGeom>
            <a:solidFill>
              <a:srgbClr val="000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0868120" y="3420506"/>
              <a:ext cx="640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b="1" dirty="0">
                  <a:solidFill>
                    <a:schemeClr val="bg1">
                      <a:lumMod val="85000"/>
                    </a:schemeClr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絆</a:t>
              </a:r>
              <a:endParaRPr kumimoji="1" lang="ja-JP" altLang="en-US" sz="4000" b="1" dirty="0">
                <a:solidFill>
                  <a:schemeClr val="bg1">
                    <a:lumMod val="85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10352541" y="1801224"/>
            <a:ext cx="123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kumimoji="1" lang="ja-JP" altLang="en-US" sz="1400" dirty="0">
                <a:solidFill>
                  <a:srgbClr val="0000FF"/>
                </a:solidFill>
              </a:rPr>
              <a:t>火の用心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カラー：エンジ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cxnSp>
        <p:nvCxnSpPr>
          <p:cNvPr id="49" name="直線矢印コネクタ 48"/>
          <p:cNvCxnSpPr>
            <a:stCxn id="48" idx="2"/>
          </p:cNvCxnSpPr>
          <p:nvPr/>
        </p:nvCxnSpPr>
        <p:spPr>
          <a:xfrm>
            <a:off x="10971518" y="2324444"/>
            <a:ext cx="87546" cy="64763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40392" y="1806268"/>
            <a:ext cx="2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kumimoji="1" lang="ja-JP" altLang="en-US" sz="1400" dirty="0">
                <a:solidFill>
                  <a:srgbClr val="0000FF"/>
                </a:solidFill>
              </a:rPr>
              <a:t>愛鷹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</a:t>
            </a:r>
            <a:r>
              <a:rPr lang="ja-JP" altLang="en-US" sz="1400" dirty="0">
                <a:solidFill>
                  <a:srgbClr val="0000FF"/>
                </a:solidFill>
              </a:rPr>
              <a:t>：グレー（シルバー系）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59550" y="1806268"/>
            <a:ext cx="22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kumimoji="1" lang="ja-JP" altLang="en-US" sz="1400" dirty="0">
                <a:solidFill>
                  <a:srgbClr val="0000FF"/>
                </a:solidFill>
              </a:rPr>
              <a:t>静岡 沼津市消防団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</a:t>
            </a:r>
            <a:r>
              <a:rPr lang="ja-JP" altLang="en-US" sz="1400" dirty="0">
                <a:solidFill>
                  <a:srgbClr val="0000FF"/>
                </a:solidFill>
              </a:rPr>
              <a:t>グレー（シルバー系）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cxnSp>
        <p:nvCxnSpPr>
          <p:cNvPr id="37" name="直線矢印コネクタ 36"/>
          <p:cNvCxnSpPr>
            <a:cxnSpLocks/>
          </p:cNvCxnSpPr>
          <p:nvPr/>
        </p:nvCxnSpPr>
        <p:spPr>
          <a:xfrm>
            <a:off x="1191379" y="2324444"/>
            <a:ext cx="0" cy="53506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cxnSpLocks/>
          </p:cNvCxnSpPr>
          <p:nvPr/>
        </p:nvCxnSpPr>
        <p:spPr>
          <a:xfrm flipV="1">
            <a:off x="11188248" y="4208562"/>
            <a:ext cx="0" cy="84372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cxnSpLocks/>
            <a:stCxn id="42" idx="0"/>
          </p:cNvCxnSpPr>
          <p:nvPr/>
        </p:nvCxnSpPr>
        <p:spPr>
          <a:xfrm flipV="1">
            <a:off x="6011427" y="3889843"/>
            <a:ext cx="50750" cy="93872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/>
          </p:cNvCxnSpPr>
          <p:nvPr/>
        </p:nvCxnSpPr>
        <p:spPr>
          <a:xfrm>
            <a:off x="3649427" y="2324444"/>
            <a:ext cx="0" cy="53506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0A7EE8-362A-6AC4-6067-EA7F9CDAC6B8}"/>
              </a:ext>
            </a:extLst>
          </p:cNvPr>
          <p:cNvSpPr txBox="1"/>
          <p:nvPr/>
        </p:nvSpPr>
        <p:spPr>
          <a:xfrm>
            <a:off x="655961" y="4828565"/>
            <a:ext cx="152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lang="ja-JP" altLang="en-US" sz="1400" dirty="0">
                <a:solidFill>
                  <a:srgbClr val="0000FF"/>
                </a:solidFill>
              </a:rPr>
              <a:t>桜マーク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</a:t>
            </a:r>
            <a:r>
              <a:rPr lang="ja-JP" altLang="en-US" sz="1400" dirty="0">
                <a:solidFill>
                  <a:srgbClr val="0000FF"/>
                </a:solidFill>
              </a:rPr>
              <a:t>：エンジ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BF73F56-96C5-86E6-41D6-74C8ABF21AEE}"/>
              </a:ext>
            </a:extLst>
          </p:cNvPr>
          <p:cNvCxnSpPr>
            <a:cxnSpLocks/>
          </p:cNvCxnSpPr>
          <p:nvPr/>
        </p:nvCxnSpPr>
        <p:spPr>
          <a:xfrm flipV="1">
            <a:off x="1114342" y="4045527"/>
            <a:ext cx="3258" cy="78303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7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59328" y="4738775"/>
            <a:ext cx="3855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</a:t>
            </a:r>
            <a:r>
              <a:rPr kumimoji="1" lang="ja-JP" altLang="en-US" sz="1400" dirty="0">
                <a:solidFill>
                  <a:srgbClr val="0000FF"/>
                </a:solidFill>
              </a:rPr>
              <a:t>方面隊</a:t>
            </a:r>
            <a:r>
              <a:rPr lang="ja-JP" altLang="en-US" sz="1400" dirty="0">
                <a:solidFill>
                  <a:srgbClr val="0000FF"/>
                </a:solidFill>
              </a:rPr>
              <a:t>ロゴ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カラー：ネイビー・エンジ・ゴールド系・シルバー系</a:t>
            </a:r>
            <a:endParaRPr kumimoji="1" lang="en-US" altLang="ja-JP" sz="1400" dirty="0">
              <a:solidFill>
                <a:srgbClr val="0000FF"/>
              </a:solidFill>
            </a:endParaRPr>
          </a:p>
          <a:p>
            <a:r>
              <a:rPr lang="ja-JP" altLang="en-US" sz="1400" dirty="0">
                <a:solidFill>
                  <a:srgbClr val="0000FF"/>
                </a:solidFill>
              </a:rPr>
              <a:t>縁取り：シルバー系</a:t>
            </a:r>
            <a:endParaRPr kumimoji="1" lang="en-US" altLang="ja-JP" sz="1400" dirty="0">
              <a:solidFill>
                <a:srgbClr val="0000FF"/>
              </a:solidFill>
            </a:endParaRPr>
          </a:p>
          <a:p>
            <a:r>
              <a:rPr kumimoji="1" lang="en-US" altLang="ja-JP" sz="1400" dirty="0">
                <a:solidFill>
                  <a:srgbClr val="0000FF"/>
                </a:solidFill>
              </a:rPr>
              <a:t>※</a:t>
            </a:r>
            <a:r>
              <a:rPr kumimoji="1" lang="ja-JP" altLang="en-US" sz="1400" dirty="0">
                <a:solidFill>
                  <a:srgbClr val="0000FF"/>
                </a:solidFill>
              </a:rPr>
              <a:t>タオル素地色、文字色と同じ色合いで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05941" y="4751028"/>
            <a:ext cx="177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【Love Hawk FIRES】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</a:t>
            </a:r>
            <a:r>
              <a:rPr lang="ja-JP" altLang="en-US" sz="1400" dirty="0">
                <a:solidFill>
                  <a:srgbClr val="0000FF"/>
                </a:solidFill>
              </a:rPr>
              <a:t>ゴールド系</a:t>
            </a:r>
            <a:endParaRPr lang="en-US" altLang="ja-JP" sz="1400" dirty="0">
              <a:solidFill>
                <a:srgbClr val="0000FF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7806" y="2461566"/>
            <a:ext cx="12022480" cy="2086267"/>
            <a:chOff x="132771" y="2404626"/>
            <a:chExt cx="12022480" cy="2086267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771" y="2404627"/>
              <a:ext cx="11926964" cy="2086266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476250" y="2404628"/>
              <a:ext cx="11239500" cy="652104"/>
            </a:xfrm>
            <a:prstGeom prst="rect">
              <a:avLst/>
            </a:prstGeom>
            <a:solidFill>
              <a:srgbClr val="A4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76250" y="3772097"/>
              <a:ext cx="11239500" cy="718796"/>
            </a:xfrm>
            <a:prstGeom prst="rect">
              <a:avLst/>
            </a:prstGeom>
            <a:solidFill>
              <a:srgbClr val="00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76250" y="3065597"/>
              <a:ext cx="11239500" cy="706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2633275"/>
              <a:ext cx="1543015" cy="1514386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638265" y="2836470"/>
              <a:ext cx="97043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HGP創英ﾌﾟﾚｾﾞﾝｽEB" panose="02020800000000000000" pitchFamily="18" charset="-128"/>
                </a:rPr>
                <a:t>★</a:t>
              </a:r>
              <a:r>
                <a:rPr kumimoji="1" lang="en-US" altLang="ja-JP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Permanent Marker" panose="02000000000000000000" pitchFamily="2" charset="0"/>
                </a:rPr>
                <a:t>Love</a:t>
              </a:r>
              <a:r>
                <a:rPr lang="ja-JP" altLang="en-US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HGP創英ﾌﾟﾚｾﾞﾝｽEB" panose="02020800000000000000" pitchFamily="18" charset="-128"/>
                </a:rPr>
                <a:t> </a:t>
              </a:r>
              <a:r>
                <a:rPr lang="en-US" altLang="ja-JP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Permanent Marker" panose="02000000000000000000" pitchFamily="2" charset="0"/>
                </a:rPr>
                <a:t>Hawk</a:t>
              </a:r>
              <a:r>
                <a:rPr lang="ja-JP" altLang="en-US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HGP創英ﾌﾟﾚｾﾞﾝｽEB" panose="02020800000000000000" pitchFamily="18" charset="-128"/>
                </a:rPr>
                <a:t> </a:t>
              </a:r>
              <a:r>
                <a:rPr lang="en-US" altLang="ja-JP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Permanent Marker" panose="02000000000000000000" pitchFamily="2" charset="0"/>
                </a:rPr>
                <a:t>FIRES</a:t>
              </a:r>
              <a:r>
                <a:rPr lang="ja-JP" altLang="en-US" sz="6600" b="1" dirty="0">
                  <a:ln w="22225"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Stencil" panose="040409050D0802020404" pitchFamily="82" charset="0"/>
                  <a:ea typeface="HGP創英ﾌﾟﾚｾﾞﾝｽEB" panose="02020800000000000000" pitchFamily="18" charset="-128"/>
                </a:rPr>
                <a:t>★</a:t>
              </a:r>
              <a:endParaRPr kumimoji="1" lang="en-US" altLang="ja-JP" sz="6600" b="1" dirty="0">
                <a:ln w="22225">
                  <a:noFill/>
                </a:ln>
                <a:solidFill>
                  <a:schemeClr val="accent4">
                    <a:lumMod val="75000"/>
                  </a:schemeClr>
                </a:solidFill>
                <a:latin typeface="Stencil" panose="040409050D0802020404" pitchFamily="82" charset="0"/>
                <a:ea typeface="Permanent Marker" panose="02000000000000000000" pitchFamily="2" charset="0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38024" y="2404626"/>
              <a:ext cx="338226" cy="20862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1718485" y="2404626"/>
              <a:ext cx="338226" cy="20862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0873443">
              <a:off x="10391545" y="3784987"/>
              <a:ext cx="17637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>
                      <a:lumMod val="8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FIRE CORPS</a:t>
              </a:r>
            </a:p>
            <a:p>
              <a:pPr algn="ctr"/>
              <a:r>
                <a:rPr lang="en-US" altLang="ja-JP" sz="1400" b="1" dirty="0">
                  <a:solidFill>
                    <a:schemeClr val="bg1">
                      <a:lumMod val="8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Shizuoka</a:t>
              </a:r>
              <a:r>
                <a:rPr lang="ja-JP" altLang="en-US" sz="1400" b="1" dirty="0">
                  <a:solidFill>
                    <a:schemeClr val="bg1">
                      <a:lumMod val="8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1400" b="1" dirty="0">
                  <a:solidFill>
                    <a:schemeClr val="bg1">
                      <a:lumMod val="8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Numazu</a:t>
              </a:r>
              <a:endParaRPr kumimoji="1" lang="ja-JP" altLang="en-US" sz="1400" b="1" dirty="0">
                <a:solidFill>
                  <a:schemeClr val="bg1">
                    <a:lumMod val="8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 flipH="1" flipV="1">
            <a:off x="1216717" y="4011614"/>
            <a:ext cx="728" cy="70363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0197012" y="4792732"/>
            <a:ext cx="165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【FIRE</a:t>
            </a:r>
            <a:r>
              <a:rPr lang="ja-JP" altLang="en-US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0000FF"/>
                </a:solidFill>
              </a:rPr>
              <a:t>CORPS</a:t>
            </a:r>
            <a:r>
              <a:rPr lang="ja-JP" altLang="en-US" sz="1400" dirty="0">
                <a:solidFill>
                  <a:srgbClr val="0000FF"/>
                </a:solidFill>
              </a:rPr>
              <a:t>～</a:t>
            </a:r>
            <a:r>
              <a:rPr kumimoji="1" lang="en-US" altLang="ja-JP" sz="14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400" dirty="0">
                <a:solidFill>
                  <a:srgbClr val="0000FF"/>
                </a:solidFill>
              </a:rPr>
              <a:t>カラー：シルバー系</a:t>
            </a:r>
            <a:endParaRPr kumimoji="1" lang="en-US" altLang="ja-JP" sz="1400" dirty="0">
              <a:solidFill>
                <a:srgbClr val="0000FF"/>
              </a:solidFill>
            </a:endParaRPr>
          </a:p>
        </p:txBody>
      </p:sp>
      <p:cxnSp>
        <p:nvCxnSpPr>
          <p:cNvPr id="16" name="直線矢印コネクタ 15"/>
          <p:cNvCxnSpPr>
            <a:cxnSpLocks/>
            <a:stCxn id="15" idx="0"/>
          </p:cNvCxnSpPr>
          <p:nvPr/>
        </p:nvCxnSpPr>
        <p:spPr>
          <a:xfrm flipH="1" flipV="1">
            <a:off x="10988556" y="4345184"/>
            <a:ext cx="36879" cy="44754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24F725-812B-D966-4C27-7814C7B4D7D6}"/>
              </a:ext>
            </a:extLst>
          </p:cNvPr>
          <p:cNvSpPr txBox="1"/>
          <p:nvPr/>
        </p:nvSpPr>
        <p:spPr>
          <a:xfrm>
            <a:off x="132771" y="6821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愛鷹方面隊タオルデザイン案②</a:t>
            </a:r>
            <a:endParaRPr kumimoji="1" lang="en-US" altLang="ja-JP" sz="2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9E4F88-6457-4D8F-6B61-8D3558B69AB1}"/>
              </a:ext>
            </a:extLst>
          </p:cNvPr>
          <p:cNvSpPr txBox="1"/>
          <p:nvPr/>
        </p:nvSpPr>
        <p:spPr>
          <a:xfrm>
            <a:off x="132771" y="517970"/>
            <a:ext cx="240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品名</a:t>
            </a:r>
            <a:r>
              <a:rPr kumimoji="1" lang="en-US" altLang="ja-JP" sz="1200" dirty="0">
                <a:latin typeface="+mj-ea"/>
                <a:ea typeface="+mj-ea"/>
              </a:rPr>
              <a:t>…</a:t>
            </a:r>
          </a:p>
          <a:p>
            <a:r>
              <a:rPr kumimoji="1" lang="ja-JP" altLang="en-US" sz="1200" dirty="0">
                <a:latin typeface="+mj-ea"/>
                <a:ea typeface="+mj-ea"/>
              </a:rPr>
              <a:t>品番</a:t>
            </a:r>
            <a:r>
              <a:rPr kumimoji="1" lang="en-US" altLang="ja-JP" sz="1200" dirty="0">
                <a:latin typeface="+mj-ea"/>
                <a:ea typeface="+mj-ea"/>
              </a:rPr>
              <a:t>…</a:t>
            </a:r>
          </a:p>
          <a:p>
            <a:r>
              <a:rPr kumimoji="1" lang="ja-JP" altLang="en-US" sz="1200" dirty="0">
                <a:latin typeface="+mj-ea"/>
                <a:ea typeface="+mj-ea"/>
              </a:rPr>
              <a:t>発注数</a:t>
            </a:r>
            <a:r>
              <a:rPr kumimoji="1" lang="en-US" altLang="ja-JP" sz="1200" dirty="0">
                <a:latin typeface="+mj-ea"/>
                <a:ea typeface="+mj-ea"/>
              </a:rPr>
              <a:t>…50</a:t>
            </a:r>
            <a:r>
              <a:rPr kumimoji="1" lang="ja-JP" altLang="en-US" sz="1200" dirty="0">
                <a:latin typeface="+mj-ea"/>
                <a:ea typeface="+mj-ea"/>
              </a:rPr>
              <a:t>枚</a:t>
            </a:r>
          </a:p>
        </p:txBody>
      </p:sp>
      <p:cxnSp>
        <p:nvCxnSpPr>
          <p:cNvPr id="19" name="直線矢印コネクタ 18"/>
          <p:cNvCxnSpPr>
            <a:stCxn id="17" idx="0"/>
          </p:cNvCxnSpPr>
          <p:nvPr/>
        </p:nvCxnSpPr>
        <p:spPr>
          <a:xfrm flipH="1" flipV="1">
            <a:off x="6063607" y="3682172"/>
            <a:ext cx="27428" cy="106885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8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74" y="1186438"/>
            <a:ext cx="2450247" cy="35811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4286" y="131813"/>
            <a:ext cx="433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u="sng" dirty="0"/>
              <a:t>愛鷹方面隊</a:t>
            </a:r>
            <a:r>
              <a:rPr kumimoji="1" lang="ja-JP" altLang="en-US" sz="3200" b="1" u="sng" dirty="0"/>
              <a:t>ロゴデータ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977998" y="1160513"/>
            <a:ext cx="3300667" cy="3370242"/>
            <a:chOff x="2263498" y="1641446"/>
            <a:chExt cx="3300667" cy="337024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263498" y="1641446"/>
              <a:ext cx="3300667" cy="3370242"/>
              <a:chOff x="8226148" y="401659"/>
              <a:chExt cx="3300667" cy="3370242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148" y="401659"/>
                <a:ext cx="3300667" cy="3370242"/>
              </a:xfrm>
              <a:prstGeom prst="rect">
                <a:avLst/>
              </a:prstGeom>
            </p:spPr>
          </p:pic>
          <p:sp>
            <p:nvSpPr>
              <p:cNvPr id="6" name="テキスト ボックス 5"/>
              <p:cNvSpPr txBox="1"/>
              <p:nvPr/>
            </p:nvSpPr>
            <p:spPr>
              <a:xfrm>
                <a:off x="8490191" y="2535448"/>
                <a:ext cx="2760452" cy="492443"/>
              </a:xfrm>
              <a:prstGeom prst="rect">
                <a:avLst/>
              </a:prstGeom>
              <a:solidFill>
                <a:srgbClr val="BD0B2F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2600" b="1" dirty="0">
                    <a:solidFill>
                      <a:schemeClr val="bg1"/>
                    </a:solidFill>
                    <a:latin typeface="Bodoni MT Condensed" panose="02070606080606020203" pitchFamily="18" charset="0"/>
                    <a:ea typeface="BIZ UDゴシック" panose="020B0400000000000000" pitchFamily="49" charset="-128"/>
                  </a:rPr>
                  <a:t>ASHITAKA FIRE CORPS</a:t>
                </a:r>
                <a:endParaRPr kumimoji="1" lang="ja-JP" altLang="en-US" sz="2600" b="1" dirty="0">
                  <a:solidFill>
                    <a:schemeClr val="bg1"/>
                  </a:solidFill>
                  <a:latin typeface="Bodoni MT Condensed" panose="02070606080606020203" pitchFamily="18" charset="0"/>
                  <a:ea typeface="BIZ UDゴシック" panose="020B0400000000000000" pitchFamily="49" charset="-128"/>
                </a:endParaRPr>
              </a:p>
            </p:txBody>
          </p:sp>
        </p:grp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599206" y="3545839"/>
              <a:ext cx="127832" cy="221247"/>
            </a:xfrm>
            <a:prstGeom prst="rect">
              <a:avLst/>
            </a:prstGeom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b="37277"/>
          <a:stretch/>
        </p:blipFill>
        <p:spPr>
          <a:xfrm>
            <a:off x="3406481" y="5204610"/>
            <a:ext cx="3785311" cy="128324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71" y="1049165"/>
            <a:ext cx="2932524" cy="38556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7505" y="930584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ロゴ①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3969" y="742926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ロゴ②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6481" y="488267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ロゴ</a:t>
            </a:r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6825" y="476757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>
                <a:solidFill>
                  <a:srgbClr val="0000FF"/>
                </a:solidFill>
              </a:rPr>
              <a:t>元データ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330969" y="627142"/>
            <a:ext cx="1719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0000FF"/>
                </a:solidFill>
              </a:rPr>
              <a:t>【</a:t>
            </a:r>
            <a:r>
              <a:rPr kumimoji="1" lang="ja-JP" altLang="en-US" sz="1100" dirty="0">
                <a:solidFill>
                  <a:srgbClr val="0000FF"/>
                </a:solidFill>
              </a:rPr>
              <a:t>愛鷹</a:t>
            </a:r>
            <a:r>
              <a:rPr kumimoji="1" lang="en-US" altLang="ja-JP" sz="11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100" dirty="0">
                <a:solidFill>
                  <a:srgbClr val="0000FF"/>
                </a:solidFill>
              </a:rPr>
              <a:t>色</a:t>
            </a:r>
            <a:r>
              <a:rPr kumimoji="1" lang="en-US" altLang="ja-JP" sz="1100" dirty="0">
                <a:solidFill>
                  <a:srgbClr val="0000FF"/>
                </a:solidFill>
              </a:rPr>
              <a:t>…</a:t>
            </a:r>
            <a:r>
              <a:rPr kumimoji="1" lang="ja-JP" altLang="en-US" sz="1100" dirty="0">
                <a:solidFill>
                  <a:srgbClr val="0000FF"/>
                </a:solidFill>
              </a:rPr>
              <a:t>シルバー</a:t>
            </a:r>
            <a:endParaRPr kumimoji="1" lang="en-US" altLang="ja-JP" sz="1100" dirty="0">
              <a:solidFill>
                <a:srgbClr val="0000FF"/>
              </a:solidFill>
            </a:endParaRPr>
          </a:p>
          <a:p>
            <a:r>
              <a:rPr lang="en-US" altLang="ja-JP" sz="1100" dirty="0">
                <a:solidFill>
                  <a:srgbClr val="0000FF"/>
                </a:solidFill>
              </a:rPr>
              <a:t>【</a:t>
            </a:r>
            <a:r>
              <a:rPr lang="ja-JP" altLang="en-US" sz="1100" dirty="0">
                <a:solidFill>
                  <a:srgbClr val="0000FF"/>
                </a:solidFill>
              </a:rPr>
              <a:t>桜マーク</a:t>
            </a:r>
            <a:r>
              <a:rPr lang="en-US" altLang="ja-JP" sz="1100" dirty="0">
                <a:solidFill>
                  <a:srgbClr val="0000FF"/>
                </a:solidFill>
              </a:rPr>
              <a:t>】</a:t>
            </a:r>
          </a:p>
          <a:p>
            <a:r>
              <a:rPr kumimoji="1" lang="ja-JP" altLang="en-US" sz="1100" dirty="0">
                <a:solidFill>
                  <a:srgbClr val="0000FF"/>
                </a:solidFill>
              </a:rPr>
              <a:t>色</a:t>
            </a:r>
            <a:r>
              <a:rPr kumimoji="1" lang="en-US" altLang="ja-JP" sz="1100" dirty="0">
                <a:solidFill>
                  <a:srgbClr val="0000FF"/>
                </a:solidFill>
              </a:rPr>
              <a:t>…</a:t>
            </a:r>
            <a:r>
              <a:rPr kumimoji="1" lang="ja-JP" altLang="en-US" sz="1100" dirty="0">
                <a:solidFill>
                  <a:srgbClr val="0000FF"/>
                </a:solidFill>
              </a:rPr>
              <a:t>濃い赤　</a:t>
            </a:r>
            <a:r>
              <a:rPr kumimoji="1" lang="en-US" altLang="ja-JP" sz="1100" dirty="0">
                <a:solidFill>
                  <a:srgbClr val="0000FF"/>
                </a:solidFill>
              </a:rPr>
              <a:t>※</a:t>
            </a:r>
            <a:r>
              <a:rPr kumimoji="1" lang="ja-JP" altLang="en-US" sz="1100" dirty="0">
                <a:solidFill>
                  <a:srgbClr val="0000FF"/>
                </a:solidFill>
              </a:rPr>
              <a:t>ロゴの色</a:t>
            </a:r>
            <a:endParaRPr kumimoji="1" lang="en-US" altLang="ja-JP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9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189</Words>
  <Application>Microsoft Office PowerPoint</Application>
  <PresentationFormat>ワイド画面</PresentationFormat>
  <Paragraphs>45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HGP行書体</vt:lpstr>
      <vt:lpstr>HGP創英角ﾎﾟｯﾌﾟ体</vt:lpstr>
      <vt:lpstr>メイリオ</vt:lpstr>
      <vt:lpstr>Arial</vt:lpstr>
      <vt:lpstr>Bodoni MT Condensed</vt:lpstr>
      <vt:lpstr>Calibri</vt:lpstr>
      <vt:lpstr>Calibri Light</vt:lpstr>
      <vt:lpstr>Stencil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株式会社明電舎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Hirotaka Asakura(朝倉 裕貴)</dc:creator>
  <cp:lastModifiedBy>Hirotaka Asakura(朝倉 裕貴)</cp:lastModifiedBy>
  <cp:revision>107</cp:revision>
  <dcterms:created xsi:type="dcterms:W3CDTF">2022-02-28T23:49:59Z</dcterms:created>
  <dcterms:modified xsi:type="dcterms:W3CDTF">2024-09-04T08:16:05Z</dcterms:modified>
</cp:coreProperties>
</file>